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66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9" r:id="rId41"/>
    <p:sldId id="295" r:id="rId42"/>
    <p:sldId id="296" r:id="rId43"/>
    <p:sldId id="297" r:id="rId44"/>
    <p:sldId id="298" r:id="rId45"/>
    <p:sldId id="300" r:id="rId46"/>
    <p:sldId id="301" r:id="rId4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1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7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6/25-27/2019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r>
              <a:rPr lang="en-US" dirty="0" smtClean="0"/>
              <a:t>International Lewy Body Dementia Conference – Las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2859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dirty="0"/>
              <a:t>6/5/2019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6/5/2019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6/5/2019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6/5/2019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6/5/2019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6/5/2019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lbdtools.com/events.php" TargetMode="Externa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bdtools.com/" TargetMode="External"/><Relationship Id="rId2" Type="http://schemas.openxmlformats.org/officeDocument/2006/relationships/hyperlink" Target="http://www.lbda.org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lewybodyresourcecenter.org/" TargetMode="External"/><Relationship Id="rId4" Type="http://schemas.openxmlformats.org/officeDocument/2006/relationships/hyperlink" Target="http://www.lewybodydementia.ca/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groups.io/g/LBDCaringSpouses" TargetMode="External"/><Relationship Id="rId2" Type="http://schemas.openxmlformats.org/officeDocument/2006/relationships/hyperlink" Target="https://www.lbda.org/lbd-local-support-groups?field_state_value=AK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facebook.com/groups/LBDALivingTogetherwithLewy/?hc_location=group" TargetMode="External"/><Relationship Id="rId5" Type="http://schemas.openxmlformats.org/officeDocument/2006/relationships/hyperlink" Target="https://www.facebook.com/groups/LBDACarePartnerSupportGroup/" TargetMode="External"/><Relationship Id="rId4" Type="http://schemas.openxmlformats.org/officeDocument/2006/relationships/hyperlink" Target="https://www.facebook.com/groups/LBDALivingwithLewy/" TargetMode="Externa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mailto:thewhitworths@lbdtools.com" TargetMode="External"/><Relationship Id="rId2" Type="http://schemas.openxmlformats.org/officeDocument/2006/relationships/hyperlink" Target="mailto:LewyBuddyRo@gmail.com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Non-drug Approaches for Care Partners to Use When a Loved One Living with LBD has Behavioral </a:t>
            </a:r>
            <a:r>
              <a:rPr lang="en-US" sz="2800" b="1" dirty="0" smtClean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Changes</a:t>
            </a:r>
            <a:endParaRPr lang="en-US" sz="2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86050" y="3657597"/>
            <a:ext cx="6822017" cy="1320802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Rosemary Dawson, Ed.D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Helen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Buell Whitworth, MS,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BSN 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James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Whitworth, LBDA Co-founder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2860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800000"/>
                </a:solidFill>
              </a:rPr>
              <a:t>Behavioral and Mood Changes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171459" indent="-171459">
              <a:spcBef>
                <a:spcPts val="800"/>
              </a:spcBef>
            </a:pP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Inappropriate behaviors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</a:p>
          <a:p>
            <a:pPr marL="628659" lvl="1" indent="-171459">
              <a:spcBef>
                <a:spcPts val="800"/>
              </a:spcBef>
            </a:pPr>
            <a:r>
              <a:rPr lang="en-US" sz="1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Physically </a:t>
            </a:r>
            <a:r>
              <a:rPr lang="en-US" sz="1800" b="1" i="1" dirty="0">
                <a:latin typeface="Arial" panose="020B0604020202020204" pitchFamily="34" charset="0"/>
                <a:cs typeface="Arial" panose="020B0604020202020204" pitchFamily="34" charset="0"/>
              </a:rPr>
              <a:t>non-aggressive behaviors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such as restlessness, pacing, hiding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things</a:t>
            </a:r>
          </a:p>
          <a:p>
            <a:pPr marL="628659" lvl="1" indent="-171459">
              <a:spcBef>
                <a:spcPts val="800"/>
              </a:spcBef>
            </a:pPr>
            <a:r>
              <a:rPr lang="en-US" sz="1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Verbally </a:t>
            </a:r>
            <a:r>
              <a:rPr lang="en-US" sz="1800" b="1" i="1" dirty="0">
                <a:latin typeface="Arial" panose="020B0604020202020204" pitchFamily="34" charset="0"/>
                <a:cs typeface="Arial" panose="020B0604020202020204" pitchFamily="34" charset="0"/>
              </a:rPr>
              <a:t>non-aggressive behaviors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such as negativism, repetition,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interruptions</a:t>
            </a:r>
          </a:p>
          <a:p>
            <a:pPr marL="628659" lvl="1" indent="-171459">
              <a:spcBef>
                <a:spcPts val="800"/>
              </a:spcBef>
            </a:pPr>
            <a:r>
              <a:rPr lang="en-US" sz="1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Physically </a:t>
            </a:r>
            <a:r>
              <a:rPr lang="en-US" sz="1800" b="1" i="1" dirty="0">
                <a:latin typeface="Arial" panose="020B0604020202020204" pitchFamily="34" charset="0"/>
                <a:cs typeface="Arial" panose="020B0604020202020204" pitchFamily="34" charset="0"/>
              </a:rPr>
              <a:t>aggressive behaviors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such as hitting, pushing, scratching, kicking,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biting</a:t>
            </a:r>
          </a:p>
          <a:p>
            <a:pPr marL="628659" lvl="1" indent="-171459">
              <a:spcBef>
                <a:spcPts val="800"/>
              </a:spcBef>
            </a:pPr>
            <a:r>
              <a:rPr lang="en-US" sz="1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Verbally </a:t>
            </a:r>
            <a:r>
              <a:rPr lang="en-US" sz="1800" b="1" i="1" dirty="0">
                <a:latin typeface="Arial" panose="020B0604020202020204" pitchFamily="34" charset="0"/>
                <a:cs typeface="Arial" panose="020B0604020202020204" pitchFamily="34" charset="0"/>
              </a:rPr>
              <a:t>aggressive behaviors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such as threatening, cursing, making strange noises</a:t>
            </a:r>
          </a:p>
          <a:p>
            <a:pPr marL="0" indent="0">
              <a:buNone/>
            </a:pP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645966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800000"/>
                </a:solidFill>
              </a:rPr>
              <a:t>Behavioral and Mood Changes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 smtClean="0">
              <a:solidFill>
                <a:srgbClr val="800000"/>
              </a:solidFill>
              <a:latin typeface="Script MT Bold" panose="03040602040607080904" pitchFamily="66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n-US" dirty="0" smtClean="0">
              <a:solidFill>
                <a:srgbClr val="800000"/>
              </a:solidFill>
              <a:latin typeface="Script MT Bold" panose="03040602040607080904" pitchFamily="66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600" dirty="0" smtClean="0">
                <a:solidFill>
                  <a:srgbClr val="800000"/>
                </a:solidFill>
                <a:latin typeface="Script MT Bold" panose="03040602040607080904" pitchFamily="66" charset="0"/>
                <a:cs typeface="Times New Roman" panose="02020603050405020304" pitchFamily="18" charset="0"/>
              </a:rPr>
              <a:t>                   What’s </a:t>
            </a:r>
            <a:r>
              <a:rPr lang="en-US" sz="3600" dirty="0">
                <a:solidFill>
                  <a:srgbClr val="800000"/>
                </a:solidFill>
                <a:latin typeface="Script MT Bold" panose="03040602040607080904" pitchFamily="66" charset="0"/>
                <a:cs typeface="Times New Roman" panose="02020603050405020304" pitchFamily="18" charset="0"/>
              </a:rPr>
              <a:t>your story?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200" y="2556932"/>
            <a:ext cx="4436595" cy="2961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360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800000"/>
                </a:solidFill>
              </a:rPr>
              <a:t>Causes and </a:t>
            </a:r>
            <a:r>
              <a:rPr lang="en-US" dirty="0" smtClean="0">
                <a:solidFill>
                  <a:srgbClr val="800000"/>
                </a:solidFill>
              </a:rPr>
              <a:t>Triggers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stressor; a stressful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irritant</a:t>
            </a:r>
          </a:p>
          <a:p>
            <a:pPr lvl="1">
              <a:spcBef>
                <a:spcPts val="0"/>
              </a:spcBef>
            </a:pP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physical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or health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issues</a:t>
            </a:r>
          </a:p>
          <a:p>
            <a:pPr lvl="1">
              <a:spcBef>
                <a:spcPts val="0"/>
              </a:spcBef>
            </a:pP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environmental influences</a:t>
            </a:r>
          </a:p>
          <a:p>
            <a:pPr lvl="1">
              <a:spcBef>
                <a:spcPts val="0"/>
              </a:spcBef>
            </a:pP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types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of social interaction and communication</a:t>
            </a:r>
          </a:p>
          <a:p>
            <a:pPr>
              <a:spcBef>
                <a:spcPts val="0"/>
              </a:spcBef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A way for your loved one to communicate needs and concerns</a:t>
            </a:r>
          </a:p>
          <a:p>
            <a:pPr>
              <a:spcBef>
                <a:spcPts val="0"/>
              </a:spcBef>
            </a:pP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A direct result of the changes in the brain from the disease itself</a:t>
            </a:r>
          </a:p>
          <a:p>
            <a:pPr marL="0" indent="0">
              <a:buNone/>
            </a:pP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839772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800000"/>
                </a:solidFill>
              </a:rPr>
              <a:t>Causes and </a:t>
            </a:r>
            <a:r>
              <a:rPr lang="en-US" dirty="0" smtClean="0">
                <a:solidFill>
                  <a:srgbClr val="800000"/>
                </a:solidFill>
              </a:rPr>
              <a:t>Triggers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Lewy bodies in the brain </a:t>
            </a:r>
          </a:p>
          <a:p>
            <a:pPr marL="0" lvl="1" indent="0">
              <a:buNone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Alpha-synuclein protein clumps together</a:t>
            </a:r>
          </a:p>
          <a:p>
            <a:pPr marL="171459" lvl="2" indent="-171459"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causing the neurons to weaken and die. </a:t>
            </a:r>
          </a:p>
          <a:p>
            <a:pPr marL="171459" lvl="2" indent="-171459"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affecting brains chemicals – </a:t>
            </a:r>
            <a:endParaRPr lang="en-US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2" indent="0">
              <a:buNone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neurotransmitters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that activate brain functions. </a:t>
            </a:r>
          </a:p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Symptoms depend on </a:t>
            </a:r>
          </a:p>
          <a:p>
            <a:pPr marL="628659" lvl="1" indent="-171459"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the number of Lewy bodies.</a:t>
            </a:r>
          </a:p>
          <a:p>
            <a:pPr marL="628659" lvl="1" indent="-171459"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where the Lewy bodies are in the brain.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7293" y="2776112"/>
            <a:ext cx="3525164" cy="280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661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800000"/>
                </a:solidFill>
              </a:rPr>
              <a:t>Causes and </a:t>
            </a:r>
            <a:r>
              <a:rPr lang="en-US" dirty="0" smtClean="0">
                <a:solidFill>
                  <a:srgbClr val="800000"/>
                </a:solidFill>
              </a:rPr>
              <a:t>Triggers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sz="3100" b="1" dirty="0">
                <a:latin typeface="Arial" panose="020B0604020202020204" pitchFamily="34" charset="0"/>
                <a:cs typeface="Arial" panose="020B0604020202020204" pitchFamily="34" charset="0"/>
              </a:rPr>
              <a:t>Health issues </a:t>
            </a:r>
            <a:endParaRPr lang="en-US" sz="3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9" indent="-171459">
              <a:buFont typeface="Arial" panose="020B0604020202020204" pitchFamily="34" charset="0"/>
              <a:buChar char="•"/>
            </a:pPr>
            <a:r>
              <a:rPr lang="en-US" sz="3100" dirty="0">
                <a:latin typeface="Arial" panose="020B0604020202020204" pitchFamily="34" charset="0"/>
                <a:cs typeface="Arial" panose="020B0604020202020204" pitchFamily="34" charset="0"/>
              </a:rPr>
              <a:t>Extreme tiredness, fatigue</a:t>
            </a:r>
          </a:p>
          <a:p>
            <a:pPr marL="171459" indent="-171459">
              <a:buFont typeface="Arial" panose="020B0604020202020204" pitchFamily="34" charset="0"/>
              <a:buChar char="•"/>
            </a:pPr>
            <a:r>
              <a:rPr lang="en-US" sz="3100" dirty="0">
                <a:latin typeface="Arial" panose="020B0604020202020204" pitchFamily="34" charset="0"/>
                <a:cs typeface="Arial" panose="020B0604020202020204" pitchFamily="34" charset="0"/>
              </a:rPr>
              <a:t>Sleep disorders</a:t>
            </a:r>
          </a:p>
          <a:p>
            <a:pPr marL="171459" indent="-171459">
              <a:buFont typeface="Arial" panose="020B0604020202020204" pitchFamily="34" charset="0"/>
              <a:buChar char="•"/>
            </a:pPr>
            <a:r>
              <a:rPr lang="en-US" sz="3100" dirty="0">
                <a:latin typeface="Arial" panose="020B0604020202020204" pitchFamily="34" charset="0"/>
                <a:cs typeface="Arial" panose="020B0604020202020204" pitchFamily="34" charset="0"/>
              </a:rPr>
              <a:t>Physical discomfort, pain </a:t>
            </a:r>
          </a:p>
          <a:p>
            <a:pPr marL="171459" indent="-171459">
              <a:buFont typeface="Arial" panose="020B0604020202020204" pitchFamily="34" charset="0"/>
              <a:buChar char="•"/>
            </a:pPr>
            <a:r>
              <a:rPr lang="en-US" sz="3100" dirty="0">
                <a:latin typeface="Arial" panose="020B0604020202020204" pitchFamily="34" charset="0"/>
                <a:cs typeface="Arial" panose="020B0604020202020204" pitchFamily="34" charset="0"/>
              </a:rPr>
              <a:t>Fever, infections </a:t>
            </a:r>
          </a:p>
          <a:p>
            <a:pPr marL="171459" indent="-171459">
              <a:buFont typeface="Arial" panose="020B0604020202020204" pitchFamily="34" charset="0"/>
              <a:buChar char="•"/>
            </a:pPr>
            <a:r>
              <a:rPr lang="en-US" sz="3100" dirty="0">
                <a:latin typeface="Arial" panose="020B0604020202020204" pitchFamily="34" charset="0"/>
                <a:cs typeface="Arial" panose="020B0604020202020204" pitchFamily="34" charset="0"/>
              </a:rPr>
              <a:t>Loss of autonomic functioning</a:t>
            </a:r>
          </a:p>
          <a:p>
            <a:pPr marL="171459" indent="-171459">
              <a:buFont typeface="Arial" panose="020B0604020202020204" pitchFamily="34" charset="0"/>
              <a:buChar char="•"/>
            </a:pPr>
            <a:r>
              <a:rPr lang="en-US" sz="3100" dirty="0">
                <a:latin typeface="Arial" panose="020B0604020202020204" pitchFamily="34" charset="0"/>
                <a:cs typeface="Arial" panose="020B0604020202020204" pitchFamily="34" charset="0"/>
              </a:rPr>
              <a:t>Parkinsonism - movement problems</a:t>
            </a:r>
          </a:p>
          <a:p>
            <a:pPr marL="171459" indent="-171459">
              <a:buFont typeface="Arial" panose="020B0604020202020204" pitchFamily="34" charset="0"/>
              <a:buChar char="•"/>
            </a:pPr>
            <a:r>
              <a:rPr lang="en-US" sz="3100" dirty="0">
                <a:latin typeface="Arial" panose="020B0604020202020204" pitchFamily="34" charset="0"/>
                <a:cs typeface="Arial" panose="020B0604020202020204" pitchFamily="34" charset="0"/>
              </a:rPr>
              <a:t>Problems with vision or hearing</a:t>
            </a:r>
          </a:p>
          <a:p>
            <a:pPr marL="171459" indent="-171459">
              <a:buFont typeface="Arial" panose="020B0604020202020204" pitchFamily="34" charset="0"/>
              <a:buChar char="•"/>
            </a:pPr>
            <a:r>
              <a:rPr lang="en-US" sz="3100" dirty="0">
                <a:latin typeface="Arial" panose="020B0604020202020204" pitchFamily="34" charset="0"/>
                <a:cs typeface="Arial" panose="020B0604020202020204" pitchFamily="34" charset="0"/>
              </a:rPr>
              <a:t>Medication side effects 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0161" y="2709332"/>
            <a:ext cx="3829487" cy="2536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294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800000"/>
                </a:solidFill>
              </a:rPr>
              <a:t>Causes and </a:t>
            </a:r>
            <a:r>
              <a:rPr lang="en-US" dirty="0" smtClean="0">
                <a:solidFill>
                  <a:srgbClr val="800000"/>
                </a:solidFill>
              </a:rPr>
              <a:t>Triggers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Social interaction and communication 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Inability to understand 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Need to feel understood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Sense of loss 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Fear 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Need for attention 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Reaction to negativity 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Grief 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Responses to hallucinations and delusions 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0990" y="2930619"/>
            <a:ext cx="3791145" cy="2527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965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800000"/>
                </a:solidFill>
              </a:rPr>
              <a:t>Causes and </a:t>
            </a:r>
            <a:r>
              <a:rPr lang="en-US" dirty="0" smtClean="0">
                <a:solidFill>
                  <a:srgbClr val="800000"/>
                </a:solidFill>
              </a:rPr>
              <a:t>Triggers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1" y="2566457"/>
            <a:ext cx="9601196" cy="3318936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Environmental factors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physical environment or task demands 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Lighting ─ too dim; not enough visual contrast; too bright, painful to eyes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Noises, voices, sounds: loud, unpleasant, sudden, competing, or persistent 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Temperature too hot or too cold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Unsafe environment (actual or perceived)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Objects that can be misinterpreted (mirrors, drapes, coat stands, art work, etc.)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 sudden change in environment (including a visit to the ER, hospitalization, transfer to a rehabilitation facility, a vacation, or move to a new home or long term care facility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40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800000"/>
                </a:solidFill>
              </a:rPr>
              <a:t>Causes and </a:t>
            </a:r>
            <a:r>
              <a:rPr lang="en-US" dirty="0" smtClean="0">
                <a:solidFill>
                  <a:srgbClr val="800000"/>
                </a:solidFill>
              </a:rPr>
              <a:t>Triggers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Uncomfortable clothing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Over-stimulation or under-stimulation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Expectations too high or too low 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 traumatic or distressing incident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Too many people in the immediate area or social isolation or lack of social support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Rough, abrupt, insensitive physical handling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7006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800000"/>
                </a:solidFill>
              </a:rPr>
              <a:t>Causes and </a:t>
            </a:r>
            <a:r>
              <a:rPr lang="en-US" dirty="0" smtClean="0">
                <a:solidFill>
                  <a:srgbClr val="800000"/>
                </a:solidFill>
              </a:rPr>
              <a:t>Triggers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US" sz="2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the extent possible, include your loved one in identifying triggers.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9883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800000"/>
                </a:solidFill>
              </a:rPr>
              <a:t>Causes and </a:t>
            </a:r>
            <a:r>
              <a:rPr lang="en-US" dirty="0" smtClean="0">
                <a:solidFill>
                  <a:srgbClr val="800000"/>
                </a:solidFill>
              </a:rPr>
              <a:t>Triggers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US" sz="2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9708" y="18322760"/>
            <a:ext cx="1920836" cy="12772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215" y="2696328"/>
            <a:ext cx="4572000" cy="304014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867401" y="3683721"/>
            <a:ext cx="47724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rgbClr val="800000"/>
                </a:solidFill>
                <a:latin typeface="Script MT Bold" panose="03040602040607080904" pitchFamily="66" charset="0"/>
                <a:cs typeface="Times New Roman" panose="02020603050405020304" pitchFamily="18" charset="0"/>
              </a:rPr>
              <a:t>Are you a good detective?</a:t>
            </a:r>
          </a:p>
        </p:txBody>
      </p:sp>
    </p:spTree>
    <p:extLst>
      <p:ext uri="{BB962C8B-B14F-4D97-AF65-F5344CB8AC3E}">
        <p14:creationId xmlns:p14="http://schemas.microsoft.com/office/powerpoint/2010/main" val="3392302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International Lewy Body Dementia Conference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Caesars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Palace, Las Vegas, NE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June 25-27, 2019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Sponsored by the Cleveland Clinic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9242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800000"/>
                </a:solidFill>
              </a:rPr>
              <a:t>Non-drug Strategies to </a:t>
            </a:r>
            <a:r>
              <a:rPr lang="en-US" dirty="0" smtClean="0">
                <a:solidFill>
                  <a:srgbClr val="800000"/>
                </a:solidFill>
              </a:rPr>
              <a:t/>
            </a:r>
            <a:br>
              <a:rPr lang="en-US" dirty="0" smtClean="0">
                <a:solidFill>
                  <a:srgbClr val="800000"/>
                </a:solidFill>
              </a:rPr>
            </a:br>
            <a:r>
              <a:rPr lang="en-US" dirty="0" smtClean="0">
                <a:solidFill>
                  <a:srgbClr val="800000"/>
                </a:solidFill>
              </a:rPr>
              <a:t>Prevent/Curb Behaviors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Care partners can incorporate evidence-based, non-drug strategies into daily life.</a:t>
            </a:r>
          </a:p>
          <a:p>
            <a:pPr>
              <a:spcBef>
                <a:spcPts val="0"/>
              </a:spcBef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may possibly prevent behavioral changes</a:t>
            </a:r>
          </a:p>
          <a:p>
            <a:pPr>
              <a:spcBef>
                <a:spcPts val="0"/>
              </a:spcBef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may help curb challenging behaviors </a:t>
            </a:r>
          </a:p>
          <a:p>
            <a:pPr>
              <a:spcBef>
                <a:spcPts val="0"/>
              </a:spcBef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are informed, person-centered, empathetic, and accepting</a:t>
            </a:r>
          </a:p>
          <a:p>
            <a:pPr>
              <a:spcBef>
                <a:spcPts val="0"/>
              </a:spcBef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are part of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responsive dementia care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038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800000"/>
                </a:solidFill>
              </a:rPr>
              <a:t>Non-drug Strategies to </a:t>
            </a:r>
            <a:r>
              <a:rPr lang="en-US" dirty="0" smtClean="0">
                <a:solidFill>
                  <a:srgbClr val="800000"/>
                </a:solidFill>
              </a:rPr>
              <a:t/>
            </a:r>
            <a:br>
              <a:rPr lang="en-US" dirty="0" smtClean="0">
                <a:solidFill>
                  <a:srgbClr val="800000"/>
                </a:solidFill>
              </a:rPr>
            </a:br>
            <a:r>
              <a:rPr lang="en-US" dirty="0" smtClean="0">
                <a:solidFill>
                  <a:srgbClr val="800000"/>
                </a:solidFill>
              </a:rPr>
              <a:t>Prevent/Curb Behaviors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16977" y="2810168"/>
            <a:ext cx="6799610" cy="768666"/>
          </a:xfrm>
        </p:spPr>
        <p:txBody>
          <a:bodyPr>
            <a:normAutofit fontScale="25000" lnSpcReduction="2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9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Closely </a:t>
            </a:r>
            <a:r>
              <a:rPr lang="en-US" sz="9600" b="1" dirty="0">
                <a:latin typeface="Arial" panose="020B0604020202020204" pitchFamily="34" charset="0"/>
                <a:cs typeface="Arial" panose="020B0604020202020204" pitchFamily="34" charset="0"/>
              </a:rPr>
              <a:t>monitor the person’s physical health.  </a:t>
            </a:r>
          </a:p>
          <a:p>
            <a:pPr marL="0" indent="0">
              <a:lnSpc>
                <a:spcPct val="150000"/>
              </a:lnSpc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7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7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7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7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5" b="11972"/>
          <a:stretch/>
        </p:blipFill>
        <p:spPr>
          <a:xfrm>
            <a:off x="23676741" y="5127875"/>
            <a:ext cx="1828800" cy="11646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7059" y="3490838"/>
            <a:ext cx="3844489" cy="25633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8918" y="2556425"/>
            <a:ext cx="2561192" cy="16306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28918" y="4711219"/>
            <a:ext cx="5601274" cy="1342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Create a safe and comfortable</a:t>
            </a:r>
          </a:p>
          <a:p>
            <a:pPr algn="r">
              <a:lnSpc>
                <a:spcPct val="120000"/>
              </a:lnSpc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home environment.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7963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800000"/>
                </a:solidFill>
              </a:rPr>
              <a:t>Non-drug Strategies to </a:t>
            </a:r>
            <a:r>
              <a:rPr lang="en-US" dirty="0" smtClean="0">
                <a:solidFill>
                  <a:srgbClr val="800000"/>
                </a:solidFill>
              </a:rPr>
              <a:t/>
            </a:r>
            <a:br>
              <a:rPr lang="en-US" dirty="0" smtClean="0">
                <a:solidFill>
                  <a:srgbClr val="800000"/>
                </a:solidFill>
              </a:rPr>
            </a:br>
            <a:r>
              <a:rPr lang="en-US" dirty="0" smtClean="0">
                <a:solidFill>
                  <a:srgbClr val="800000"/>
                </a:solidFill>
              </a:rPr>
              <a:t>Prevent/Curb Behaviors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95576" y="3021343"/>
            <a:ext cx="6229349" cy="719668"/>
          </a:xfrm>
        </p:spPr>
        <p:txBody>
          <a:bodyPr/>
          <a:lstStyle/>
          <a:p>
            <a:pPr marL="0" indent="0">
              <a:buNone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Establish and maintain a daily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routine.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802082" y="5196023"/>
            <a:ext cx="69172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Make sure your loved one gets enough sleep. </a:t>
            </a:r>
            <a:endParaRPr lang="en-US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2415" y="2674211"/>
            <a:ext cx="2133600" cy="2133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1" y="3741011"/>
            <a:ext cx="2306656" cy="2314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876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800000"/>
                </a:solidFill>
              </a:rPr>
              <a:t>Non-drug Strategies to </a:t>
            </a:r>
            <a:r>
              <a:rPr lang="en-US" dirty="0" smtClean="0">
                <a:solidFill>
                  <a:srgbClr val="800000"/>
                </a:solidFill>
              </a:rPr>
              <a:t/>
            </a:r>
            <a:br>
              <a:rPr lang="en-US" dirty="0" smtClean="0">
                <a:solidFill>
                  <a:srgbClr val="800000"/>
                </a:solidFill>
              </a:rPr>
            </a:br>
            <a:r>
              <a:rPr lang="en-US" dirty="0" smtClean="0">
                <a:solidFill>
                  <a:srgbClr val="800000"/>
                </a:solidFill>
              </a:rPr>
              <a:t>Prevent/Curb Behaviors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69599" y="2956608"/>
            <a:ext cx="7391399" cy="643468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Provide sufficient healthy and attractive food.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126726" y="4876800"/>
            <a:ext cx="7048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Be sure that your loved one stays hydrated.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4770" y="2556932"/>
            <a:ext cx="2584566" cy="15624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9599" y="4119353"/>
            <a:ext cx="2757127" cy="1738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830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800000"/>
                </a:solidFill>
              </a:rPr>
              <a:t>Non-drug Strategies to </a:t>
            </a:r>
            <a:r>
              <a:rPr lang="en-US" dirty="0" smtClean="0">
                <a:solidFill>
                  <a:srgbClr val="800000"/>
                </a:solidFill>
              </a:rPr>
              <a:t/>
            </a:r>
            <a:br>
              <a:rPr lang="en-US" dirty="0" smtClean="0">
                <a:solidFill>
                  <a:srgbClr val="800000"/>
                </a:solidFill>
              </a:rPr>
            </a:br>
            <a:r>
              <a:rPr lang="en-US" dirty="0" smtClean="0">
                <a:solidFill>
                  <a:srgbClr val="800000"/>
                </a:solidFill>
              </a:rPr>
              <a:t>Prevent/Curb Behaviors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2801" y="2933169"/>
            <a:ext cx="4810124" cy="929218"/>
          </a:xfrm>
        </p:spPr>
        <p:txBody>
          <a:bodyPr>
            <a:normAutofit fontScale="62500" lnSpcReduction="20000"/>
          </a:bodyPr>
          <a:lstStyle/>
          <a:p>
            <a:pPr marL="0" indent="0" algn="r">
              <a:buNone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>
                <a:latin typeface="Arial" panose="020B0604020202020204" pitchFamily="34" charset="0"/>
                <a:cs typeface="Arial" panose="020B0604020202020204" pitchFamily="34" charset="0"/>
              </a:rPr>
              <a:t>Make bathing/hygiene </a:t>
            </a:r>
            <a:r>
              <a:rPr lang="en-US" sz="3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activities</a:t>
            </a:r>
          </a:p>
          <a:p>
            <a:pPr marL="0" indent="0" algn="r">
              <a:buNone/>
            </a:pPr>
            <a:r>
              <a:rPr lang="en-US" sz="3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>
                <a:latin typeface="Arial" panose="020B0604020202020204" pitchFamily="34" charset="0"/>
                <a:cs typeface="Arial" panose="020B0604020202020204" pitchFamily="34" charset="0"/>
              </a:rPr>
              <a:t>pleasant, safe, and calm.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 algn="r">
              <a:buNone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667125" y="4885795"/>
            <a:ext cx="7696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Avoid media with potentially disturbing content. 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1084" y="2556932"/>
            <a:ext cx="2514825" cy="16816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9613" y="4005367"/>
            <a:ext cx="2297512" cy="16230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9614" y="3647888"/>
            <a:ext cx="2761164" cy="2114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429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800000"/>
                </a:solidFill>
              </a:rPr>
              <a:t>Non-drug Strategies to </a:t>
            </a:r>
            <a:r>
              <a:rPr lang="en-US" dirty="0" smtClean="0">
                <a:solidFill>
                  <a:srgbClr val="800000"/>
                </a:solidFill>
              </a:rPr>
              <a:t/>
            </a:r>
            <a:br>
              <a:rPr lang="en-US" dirty="0" smtClean="0">
                <a:solidFill>
                  <a:srgbClr val="800000"/>
                </a:solidFill>
              </a:rPr>
            </a:br>
            <a:r>
              <a:rPr lang="en-US" dirty="0" smtClean="0">
                <a:solidFill>
                  <a:srgbClr val="800000"/>
                </a:solidFill>
              </a:rPr>
              <a:t>Prevent/Curb Behaviors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6637" y="2620325"/>
            <a:ext cx="7143750" cy="88159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Communicate positively 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in a calm reassuring voice.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2557843" y="4819650"/>
            <a:ext cx="56673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Engage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your loved one in 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enjoyable</a:t>
            </a:r>
          </a:p>
          <a:p>
            <a:pPr algn="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meaningful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activities. 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7626" y="2539173"/>
            <a:ext cx="2047574" cy="20273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4106" y="3501918"/>
            <a:ext cx="2294844" cy="201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99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800000"/>
                </a:solidFill>
              </a:rPr>
              <a:t>Non-drug Strategies to </a:t>
            </a:r>
            <a:r>
              <a:rPr lang="en-US" dirty="0" smtClean="0">
                <a:solidFill>
                  <a:srgbClr val="800000"/>
                </a:solidFill>
              </a:rPr>
              <a:t/>
            </a:r>
            <a:br>
              <a:rPr lang="en-US" dirty="0" smtClean="0">
                <a:solidFill>
                  <a:srgbClr val="800000"/>
                </a:solidFill>
              </a:rPr>
            </a:br>
            <a:r>
              <a:rPr lang="en-US" dirty="0" smtClean="0">
                <a:solidFill>
                  <a:srgbClr val="800000"/>
                </a:solidFill>
              </a:rPr>
              <a:t>Prevent/Curb Behaviors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2" y="2947457"/>
            <a:ext cx="7258049" cy="786343"/>
          </a:xfrm>
        </p:spPr>
        <p:txBody>
          <a:bodyPr/>
          <a:lstStyle/>
          <a:p>
            <a:pPr marL="0" indent="0">
              <a:buNone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Identify people who trigger behavioral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changes.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638552" y="4941507"/>
            <a:ext cx="960119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Incorporate one or more of the non-drug therapies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9606" y="2635778"/>
            <a:ext cx="2712119" cy="18055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862" y="3892453"/>
            <a:ext cx="2706690" cy="1797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494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800000"/>
                </a:solidFill>
              </a:rPr>
              <a:t>Non-drug Strategies to </a:t>
            </a:r>
            <a:r>
              <a:rPr lang="en-US" dirty="0" smtClean="0">
                <a:solidFill>
                  <a:srgbClr val="800000"/>
                </a:solidFill>
              </a:rPr>
              <a:t/>
            </a:r>
            <a:br>
              <a:rPr lang="en-US" dirty="0" smtClean="0">
                <a:solidFill>
                  <a:srgbClr val="800000"/>
                </a:solidFill>
              </a:rPr>
            </a:br>
            <a:r>
              <a:rPr lang="en-US" dirty="0" smtClean="0">
                <a:solidFill>
                  <a:srgbClr val="800000"/>
                </a:solidFill>
              </a:rPr>
              <a:t>Prevent/Curb Behaviors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67027" y="3899445"/>
            <a:ext cx="4724398" cy="738718"/>
          </a:xfrm>
        </p:spPr>
        <p:txBody>
          <a:bodyPr/>
          <a:lstStyle/>
          <a:p>
            <a:pPr marL="0" indent="0">
              <a:buNone/>
            </a:pPr>
            <a:r>
              <a:rPr lang="en-US" sz="3600" dirty="0">
                <a:solidFill>
                  <a:srgbClr val="800000"/>
                </a:solidFill>
                <a:latin typeface="Script MT Bold" panose="03040602040607080904" pitchFamily="66" charset="0"/>
                <a:cs typeface="Times New Roman" panose="02020603050405020304" pitchFamily="18" charset="0"/>
              </a:rPr>
              <a:t>What works for you?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6135" y="2737907"/>
            <a:ext cx="1562140" cy="3061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300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800000"/>
                </a:solidFill>
              </a:rPr>
              <a:t> Non-drug Strategies to Manage </a:t>
            </a:r>
            <a:r>
              <a:rPr lang="en-US" dirty="0" smtClean="0">
                <a:solidFill>
                  <a:srgbClr val="800000"/>
                </a:solidFill>
              </a:rPr>
              <a:t>Behaviors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LBD experts recommend non-drug approaches as the first line of treatment. </a:t>
            </a:r>
          </a:p>
          <a:p>
            <a:pPr>
              <a:spcBef>
                <a:spcPts val="0"/>
              </a:spcBef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to manage, reduce, or perhaps even eliminate many challenging behaviors</a:t>
            </a:r>
          </a:p>
          <a:p>
            <a:pPr>
              <a:spcBef>
                <a:spcPts val="0"/>
              </a:spcBef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often as or more effective than drugs</a:t>
            </a:r>
          </a:p>
          <a:p>
            <a:pPr>
              <a:spcBef>
                <a:spcPts val="0"/>
              </a:spcBef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avoid the adverse effects of many drugs</a:t>
            </a:r>
          </a:p>
          <a:p>
            <a:pPr>
              <a:spcBef>
                <a:spcPts val="0"/>
              </a:spcBef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may take several attempts to find the best strategies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4989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800000"/>
                </a:solidFill>
              </a:rPr>
              <a:t> Non-drug Strategies to Manage </a:t>
            </a:r>
            <a:r>
              <a:rPr lang="en-US" dirty="0" smtClean="0">
                <a:solidFill>
                  <a:srgbClr val="800000"/>
                </a:solidFill>
              </a:rPr>
              <a:t>Behaviors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1" y="2556932"/>
            <a:ext cx="9601196" cy="331893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Responsive care: A four-step process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9" indent="-171459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Knowledge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─ </a:t>
            </a:r>
            <a:endParaRPr lang="en-US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Understanding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how dementia changes the brain</a:t>
            </a:r>
          </a:p>
          <a:p>
            <a:pPr marL="171459" indent="-171459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Acceptance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─ </a:t>
            </a:r>
            <a:endParaRPr lang="en-US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	Putting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your own reality on hold and accepting theirs</a:t>
            </a:r>
          </a:p>
          <a:p>
            <a:pPr marL="171459" indent="-171459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Empathy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─ </a:t>
            </a:r>
            <a:endParaRPr lang="en-US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Imagining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how you'd feel in their situation</a:t>
            </a:r>
          </a:p>
          <a:p>
            <a:pPr marL="171459" indent="-171459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Action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─ </a:t>
            </a:r>
            <a:endParaRPr lang="en-US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Being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responsive, supportive, and person-centered.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2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3118" y="3088695"/>
            <a:ext cx="2493480" cy="1652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03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800000"/>
                </a:solidFill>
              </a:rPr>
              <a:t>Behavioral and Mood Changes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050" y="2799946"/>
            <a:ext cx="3657600" cy="24320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2663" y="2799945"/>
            <a:ext cx="3657600" cy="2433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424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800000"/>
                </a:solidFill>
              </a:rPr>
              <a:t> Non-drug Strategies to Manage </a:t>
            </a:r>
            <a:r>
              <a:rPr lang="en-US" dirty="0" smtClean="0">
                <a:solidFill>
                  <a:srgbClr val="800000"/>
                </a:solidFill>
              </a:rPr>
              <a:t>Behaviors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1" y="2556932"/>
            <a:ext cx="9601196" cy="51964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>
                <a:latin typeface="Arial" panose="020B0604020202020204" pitchFamily="34" charset="0"/>
              </a:rPr>
              <a:t>Use a problem solving approach such as DICE.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486025" y="3347508"/>
            <a:ext cx="8582025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escribe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the details of the behavior: who, what, when, and where.</a:t>
            </a:r>
          </a:p>
          <a:p>
            <a:pPr marL="342900" indent="-342900"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nvestigate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the causes of the behavior.</a:t>
            </a:r>
          </a:p>
          <a:p>
            <a:pPr marL="342900" indent="-342900"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reate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a plan to respond to behavioral issues.</a:t>
            </a:r>
            <a:endParaRPr 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valuate the outcome and changes needed.</a:t>
            </a:r>
          </a:p>
          <a:p>
            <a:pPr>
              <a:buClr>
                <a:schemeClr val="accent1"/>
              </a:buClr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1" y="3183305"/>
            <a:ext cx="1110276" cy="2318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031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800000"/>
                </a:solidFill>
              </a:rPr>
              <a:t> Non-drug Strategies to Manage </a:t>
            </a:r>
            <a:r>
              <a:rPr lang="en-US" dirty="0" smtClean="0">
                <a:solidFill>
                  <a:srgbClr val="800000"/>
                </a:solidFill>
              </a:rPr>
              <a:t>Behaviors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1" y="2556932"/>
            <a:ext cx="9601196" cy="48154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 dirty="0">
                <a:latin typeface="Arial" panose="020B0604020202020204" pitchFamily="34" charset="0"/>
              </a:rPr>
              <a:t>Don’t take any behavior personally.  It’s Lewy not your loved one!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190627" y="3242732"/>
            <a:ext cx="6315073" cy="2354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65" indent="-171459"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Don’t argue; agree and validate your loved one's feelings.</a:t>
            </a:r>
          </a:p>
          <a:p>
            <a:pPr marL="285765" indent="-171459"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Don't reason; accept your loved one's reality.</a:t>
            </a:r>
          </a:p>
          <a:p>
            <a:pPr marL="285765" indent="-171459"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Don't defend; apologize. Yes! apologize. It works.</a:t>
            </a:r>
          </a:p>
          <a:p>
            <a:pPr marL="285765" indent="-171459"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Don't correct; go with the flow</a:t>
            </a:r>
            <a:r>
              <a:rPr lang="en-US" sz="22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2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9663" y="3242732"/>
            <a:ext cx="3761954" cy="2510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831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800000"/>
                </a:solidFill>
              </a:rPr>
              <a:t> Non-drug Strategies to Manage </a:t>
            </a:r>
            <a:r>
              <a:rPr lang="en-US" dirty="0" smtClean="0">
                <a:solidFill>
                  <a:srgbClr val="800000"/>
                </a:solidFill>
              </a:rPr>
              <a:t>Behaviors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2" y="2671232"/>
            <a:ext cx="9601196" cy="3318936"/>
          </a:xfrm>
        </p:spPr>
        <p:txBody>
          <a:bodyPr/>
          <a:lstStyle/>
          <a:p>
            <a:pPr marL="285765" indent="-171459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Redirect and distract; offer an enjoyable </a:t>
            </a:r>
            <a:r>
              <a:rPr lang="en-US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activity.</a:t>
            </a:r>
            <a:endParaRPr lang="en-US" dirty="0"/>
          </a:p>
          <a:p>
            <a:pPr marL="285765" indent="-171459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Use 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touch; gentle physical contact calms.</a:t>
            </a:r>
          </a:p>
          <a:p>
            <a:pPr marL="285765" indent="-171459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Stay positive; negative emotions block communication.</a:t>
            </a:r>
          </a:p>
          <a:p>
            <a:pPr marL="285765" indent="-171459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Take a time out; leave the room and come back later.</a:t>
            </a:r>
          </a:p>
          <a:p>
            <a:pPr marL="285765" indent="-171459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Stay calm; carry on. </a:t>
            </a:r>
            <a:endParaRPr lang="en-US" dirty="0" smtClean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65" indent="-171459">
              <a:buFont typeface="Arial" panose="020B0604020202020204" pitchFamily="34" charset="0"/>
              <a:buChar char="•"/>
            </a:pPr>
            <a:endParaRPr lang="en-US" dirty="0" smtClean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7167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800000"/>
                </a:solidFill>
              </a:rPr>
              <a:t> Non-drug Strategies to Manage </a:t>
            </a:r>
            <a:r>
              <a:rPr lang="en-US" dirty="0" smtClean="0">
                <a:solidFill>
                  <a:srgbClr val="800000"/>
                </a:solidFill>
              </a:rPr>
              <a:t>Behaviors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1" y="2556932"/>
            <a:ext cx="9601196" cy="1091143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>
                <a:latin typeface="Arial" panose="020B0604020202020204" pitchFamily="34" charset="0"/>
              </a:rPr>
              <a:t>Only use strategies that maintain your loved one’s personhood with dignity and respect.</a:t>
            </a:r>
            <a:endParaRPr lang="en-US" dirty="0">
              <a:latin typeface="Arial" panose="020B0604020202020204" pitchFamily="34" charset="0"/>
            </a:endParaRP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1499" y="3852332"/>
            <a:ext cx="2629000" cy="175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244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800000"/>
                </a:solidFill>
              </a:rPr>
              <a:t> Non-drug Strategies to Manage </a:t>
            </a:r>
            <a:r>
              <a:rPr lang="en-US" dirty="0" smtClean="0">
                <a:solidFill>
                  <a:srgbClr val="800000"/>
                </a:solidFill>
              </a:rPr>
              <a:t>Behaviors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390650" y="2743200"/>
            <a:ext cx="9372600" cy="2693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Arial" panose="020B0604020202020204" pitchFamily="34" charset="0"/>
              </a:rPr>
              <a:t>Use “therapeutic fibbing.”</a:t>
            </a:r>
            <a:endParaRPr lang="en-US" sz="2200" dirty="0">
              <a:latin typeface="Arial" panose="020B0604020202020204" pitchFamily="34" charset="0"/>
            </a:endParaRPr>
          </a:p>
          <a:p>
            <a:pPr marL="400053" indent="-342900">
              <a:spcAft>
                <a:spcPts val="600"/>
              </a:spcAft>
              <a:buClr>
                <a:schemeClr val="accent1"/>
              </a:buClr>
              <a:buSzPct val="101000"/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With dementia, comfort and peace are more important than honesty.</a:t>
            </a:r>
          </a:p>
          <a:p>
            <a:pPr marL="400053" indent="-342900">
              <a:spcAft>
                <a:spcPts val="600"/>
              </a:spcAft>
              <a:buClr>
                <a:schemeClr val="accent1"/>
              </a:buClr>
              <a:buSzPct val="101000"/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Respond from your loved one's reality. </a:t>
            </a:r>
          </a:p>
          <a:p>
            <a:pPr marL="400053" indent="-342900">
              <a:spcAft>
                <a:spcPts val="600"/>
              </a:spcAft>
              <a:buClr>
                <a:schemeClr val="accent1"/>
              </a:buClr>
              <a:buSzPct val="101000"/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Use words that don't worry or agitate  - even if they aren't quite true. </a:t>
            </a:r>
          </a:p>
          <a:p>
            <a:pPr marL="400053" indent="-342900">
              <a:spcAft>
                <a:spcPts val="600"/>
              </a:spcAft>
              <a:buClr>
                <a:schemeClr val="accent1"/>
              </a:buClr>
              <a:buSzPct val="101000"/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Then use distraction or deflection. "Tell me about....“ For example, if a person wants to go home, say, “Let’s eat dinner first" and "Tell me about your home."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4202985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800000"/>
                </a:solidFill>
              </a:rPr>
              <a:t> Non-drug Strategies to Manage </a:t>
            </a:r>
            <a:r>
              <a:rPr lang="en-US" dirty="0" smtClean="0">
                <a:solidFill>
                  <a:srgbClr val="800000"/>
                </a:solidFill>
              </a:rPr>
              <a:t>Behaviors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376363" y="2438400"/>
            <a:ext cx="9439273" cy="3954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Arial" panose="020B0604020202020204" pitchFamily="34" charset="0"/>
              </a:rPr>
              <a:t>OR be an improv actor.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9" indent="-171459">
              <a:spcAft>
                <a:spcPts val="600"/>
              </a:spcAft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  <a:tabLst>
                <a:tab pos="114306" algn="l"/>
              </a:tabLst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Accept their reality and flow with it.</a:t>
            </a:r>
          </a:p>
          <a:p>
            <a:pPr marL="171459" indent="-171459">
              <a:spcAft>
                <a:spcPts val="600"/>
              </a:spcAft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  <a:tabLst>
                <a:tab pos="114306" algn="l"/>
              </a:tabLst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Listen with an open mind; respond to emotions more than words.</a:t>
            </a:r>
          </a:p>
          <a:p>
            <a:pPr marL="171459" indent="-171459">
              <a:spcAft>
                <a:spcPts val="600"/>
              </a:spcAft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  <a:tabLst>
                <a:tab pos="114306" algn="l"/>
              </a:tabLst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Agree verbally or non-verbally and accept your given role. </a:t>
            </a:r>
          </a:p>
          <a:p>
            <a:pPr marL="171459" indent="-171459">
              <a:spcAft>
                <a:spcPts val="600"/>
              </a:spcAft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  <a:tabLst>
                <a:tab pos="114306" algn="l"/>
              </a:tabLst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Stay in the moment, in the here and now.</a:t>
            </a:r>
          </a:p>
          <a:p>
            <a:pPr marL="171459" indent="-171459">
              <a:spcAft>
                <a:spcPts val="600"/>
              </a:spcAft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  <a:tabLst>
                <a:tab pos="114306" algn="l"/>
              </a:tabLst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Make contributions that slowly move the action towards your goal without conflict.</a:t>
            </a:r>
          </a:p>
          <a:p>
            <a:pPr marL="171459" indent="-171459">
              <a:spcAft>
                <a:spcPts val="600"/>
              </a:spcAft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  <a:tabLst>
                <a:tab pos="114306" algn="l"/>
              </a:tabLst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Use invitations, which include; not directives, which divide.</a:t>
            </a:r>
          </a:p>
          <a:p>
            <a:pPr marL="171459" indent="-171459">
              <a:spcAft>
                <a:spcPts val="600"/>
              </a:spcAft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  <a:tabLst>
                <a:tab pos="114306" algn="l"/>
              </a:tabLst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Give yourself permission to fail.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2054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800000"/>
                </a:solidFill>
              </a:rPr>
              <a:t> Non-drug Strategies to Manage </a:t>
            </a:r>
            <a:r>
              <a:rPr lang="en-US" dirty="0" smtClean="0">
                <a:solidFill>
                  <a:srgbClr val="800000"/>
                </a:solidFill>
              </a:rPr>
              <a:t>Behaviors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295402" y="3112785"/>
            <a:ext cx="9601195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Consult with your loved one’s health care team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>
              <a:spcAft>
                <a:spcPts val="600"/>
              </a:spcAft>
            </a:pP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Aft>
                <a:spcPts val="600"/>
              </a:spcAft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Don’t try to do everything yourself.</a:t>
            </a:r>
          </a:p>
        </p:txBody>
      </p:sp>
    </p:spTree>
    <p:extLst>
      <p:ext uri="{BB962C8B-B14F-4D97-AF65-F5344CB8AC3E}">
        <p14:creationId xmlns:p14="http://schemas.microsoft.com/office/powerpoint/2010/main" val="765864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800000"/>
                </a:solidFill>
              </a:rPr>
              <a:t> Non-drug Strategies to Manage </a:t>
            </a:r>
            <a:r>
              <a:rPr lang="en-US" dirty="0" smtClean="0">
                <a:solidFill>
                  <a:srgbClr val="800000"/>
                </a:solidFill>
              </a:rPr>
              <a:t>Behaviors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581275" y="3838575"/>
            <a:ext cx="39909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800000"/>
                </a:solidFill>
                <a:latin typeface="Script MT Bold" panose="03040602040607080904" pitchFamily="66" charset="0"/>
                <a:cs typeface="Times New Roman" panose="02020603050405020304" pitchFamily="18" charset="0"/>
              </a:rPr>
              <a:t>Are you ready to…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3176" y="2970593"/>
            <a:ext cx="3227546" cy="214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844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800000"/>
                </a:solidFill>
              </a:rPr>
              <a:t> Alternative Non-drug </a:t>
            </a:r>
            <a:r>
              <a:rPr lang="en-US" dirty="0" smtClean="0">
                <a:solidFill>
                  <a:srgbClr val="800000"/>
                </a:solidFill>
              </a:rPr>
              <a:t>Therapies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085850" y="2552700"/>
            <a:ext cx="5915025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0"/>
              </a:spcBef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Are used in combination with traditional medicine.</a:t>
            </a:r>
          </a:p>
          <a:p>
            <a:pPr marL="285750" indent="-285750">
              <a:spcBef>
                <a:spcPts val="0"/>
              </a:spcBef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Often lead to the need for fewer drugs and a better quality of life.</a:t>
            </a:r>
          </a:p>
          <a:p>
            <a:pPr marL="285750" indent="-285750">
              <a:spcBef>
                <a:spcPts val="0"/>
              </a:spcBef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Are safer and often more effective than many drug treatments.</a:t>
            </a:r>
          </a:p>
          <a:p>
            <a:pPr marL="285750" indent="-285750">
              <a:spcBef>
                <a:spcPts val="0"/>
              </a:spcBef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Are person-centered with the focus on treating the whole person.</a:t>
            </a:r>
          </a:p>
          <a:p>
            <a:pPr marL="285750" indent="-285750">
              <a:spcBef>
                <a:spcPts val="0"/>
              </a:spcBef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Make the person more comfortable and decrease stress and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pain.</a:t>
            </a:r>
            <a:endParaRPr lang="en-US" sz="2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795530"/>
            <a:ext cx="5701625" cy="2671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773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800000"/>
                </a:solidFill>
              </a:rPr>
              <a:t> Alternative Non-drug </a:t>
            </a:r>
            <a:r>
              <a:rPr lang="en-US" dirty="0" smtClean="0">
                <a:solidFill>
                  <a:srgbClr val="800000"/>
                </a:solidFill>
              </a:rPr>
              <a:t>Therapies</a:t>
            </a:r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344504"/>
              </p:ext>
            </p:extLst>
          </p:nvPr>
        </p:nvGraphicFramePr>
        <p:xfrm>
          <a:off x="1965325" y="2615141"/>
          <a:ext cx="8128000" cy="3200400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4064000"/>
                <a:gridCol w="4064000"/>
              </a:tblGrid>
              <a:tr h="800100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0" i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Physical therapy</a:t>
                      </a:r>
                      <a:endParaRPr lang="en-US" sz="2200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2200" b="0" i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General physical fitness</a:t>
                      </a:r>
                      <a:endParaRPr lang="en-US" sz="2200" b="0" i="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800100">
                <a:tc>
                  <a:txBody>
                    <a:bodyPr/>
                    <a:lstStyle/>
                    <a:p>
                      <a:pPr algn="ctr"/>
                      <a:r>
                        <a:rPr lang="en-US" sz="2200" b="0" i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Occupational</a:t>
                      </a:r>
                      <a:r>
                        <a:rPr lang="en-US" sz="2200" b="0" i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therapy</a:t>
                      </a:r>
                      <a:endParaRPr lang="en-US" sz="2200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0" i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Speech therapy</a:t>
                      </a:r>
                      <a:endParaRPr lang="en-US" sz="2200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800100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0" i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Art therapy</a:t>
                      </a:r>
                      <a:endParaRPr lang="en-US" sz="2200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0" i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Music therapy</a:t>
                      </a:r>
                      <a:endParaRPr lang="en-US" sz="2200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8001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2200" b="0" i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Aromatherapy</a:t>
                      </a:r>
                      <a:endParaRPr lang="en-US" sz="2200" b="0" i="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0" i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Light therapy</a:t>
                      </a:r>
                      <a:endParaRPr lang="en-US" sz="2200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91079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800000"/>
                </a:solidFill>
              </a:rPr>
              <a:t>Behavioral and Mood </a:t>
            </a:r>
            <a:r>
              <a:rPr lang="en-US" dirty="0" smtClean="0">
                <a:solidFill>
                  <a:srgbClr val="800000"/>
                </a:solidFill>
              </a:rPr>
              <a:t>Changes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Experienced by most people living with LBD </a:t>
            </a:r>
          </a:p>
          <a:p>
            <a:pPr>
              <a:spcBef>
                <a:spcPts val="0"/>
              </a:spcBef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Can begin very early in the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disease,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show up later, or both</a:t>
            </a:r>
          </a:p>
          <a:p>
            <a:pPr>
              <a:spcBef>
                <a:spcPts val="0"/>
              </a:spcBef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Vary from person to person, from benign to intrusive to disturbing</a:t>
            </a:r>
          </a:p>
          <a:p>
            <a:pPr>
              <a:spcBef>
                <a:spcPts val="0"/>
              </a:spcBef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Some types are more common than others</a:t>
            </a:r>
          </a:p>
          <a:p>
            <a:pPr>
              <a:spcBef>
                <a:spcPts val="0"/>
              </a:spcBef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Greatly increase care partner burden</a:t>
            </a:r>
            <a:endParaRPr lang="en-US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7172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800000"/>
                </a:solidFill>
              </a:rPr>
              <a:t> Alternative Non-drug </a:t>
            </a:r>
            <a:r>
              <a:rPr lang="en-US" dirty="0" smtClean="0">
                <a:solidFill>
                  <a:srgbClr val="800000"/>
                </a:solidFill>
              </a:rPr>
              <a:t>Therapies</a:t>
            </a:r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8207925"/>
              </p:ext>
            </p:extLst>
          </p:nvPr>
        </p:nvGraphicFramePr>
        <p:xfrm>
          <a:off x="1965325" y="2615141"/>
          <a:ext cx="8128000" cy="3200400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4064000"/>
                <a:gridCol w="4064000"/>
              </a:tblGrid>
              <a:tr h="800100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0" i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Reminiscence therapy</a:t>
                      </a:r>
                      <a:endParaRPr lang="en-US" sz="2200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2200" b="0" i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Massage therapy</a:t>
                      </a:r>
                      <a:endParaRPr lang="en-US" sz="2200" b="0" i="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800100">
                <a:tc>
                  <a:txBody>
                    <a:bodyPr/>
                    <a:lstStyle/>
                    <a:p>
                      <a:pPr algn="ctr"/>
                      <a:r>
                        <a:rPr lang="en-US" sz="2200" b="0" i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Pet therapy</a:t>
                      </a:r>
                      <a:endParaRPr lang="en-US" sz="2200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0" i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Nutrition therapy</a:t>
                      </a:r>
                      <a:endParaRPr lang="en-US" sz="2200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800100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0" i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Light therapy</a:t>
                      </a:r>
                      <a:endParaRPr lang="en-US" sz="2200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0" i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Validation therapy</a:t>
                      </a:r>
                      <a:endParaRPr lang="en-US" sz="2200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8001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2200" b="0" i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Support groups</a:t>
                      </a:r>
                      <a:endParaRPr lang="en-US" sz="2200" b="0" i="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0" i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Individual and</a:t>
                      </a:r>
                      <a:r>
                        <a:rPr lang="en-US" sz="2200" b="0" i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Family</a:t>
                      </a:r>
                      <a:r>
                        <a:rPr lang="en-US" sz="2200" b="0" i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therapy</a:t>
                      </a:r>
                      <a:endParaRPr lang="en-US" sz="2200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15368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800000"/>
                </a:solidFill>
              </a:rPr>
              <a:t> Alternative Non-drug </a:t>
            </a:r>
            <a:r>
              <a:rPr lang="en-US" dirty="0" smtClean="0">
                <a:solidFill>
                  <a:srgbClr val="800000"/>
                </a:solidFill>
              </a:rPr>
              <a:t>Therapies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543175" y="3438525"/>
            <a:ext cx="53054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800000"/>
                </a:solidFill>
                <a:latin typeface="Script MT Bold" panose="03040602040607080904" pitchFamily="66" charset="0"/>
                <a:cs typeface="Times New Roman" panose="02020603050405020304" pitchFamily="18" charset="0"/>
              </a:rPr>
              <a:t>Which do you want to use?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3325" y="2637780"/>
            <a:ext cx="2781299" cy="220509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62212" y="5287513"/>
            <a:ext cx="726757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Learn how to use each of the therapies and their benefits at www.lbdtools.com/events.php </a:t>
            </a:r>
          </a:p>
        </p:txBody>
      </p:sp>
    </p:spTree>
    <p:extLst>
      <p:ext uri="{BB962C8B-B14F-4D97-AF65-F5344CB8AC3E}">
        <p14:creationId xmlns:p14="http://schemas.microsoft.com/office/powerpoint/2010/main" val="1282448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800000"/>
                </a:solidFill>
              </a:rPr>
              <a:t> </a:t>
            </a:r>
            <a:r>
              <a:rPr lang="en-US" dirty="0" smtClean="0">
                <a:solidFill>
                  <a:srgbClr val="800000"/>
                </a:solidFill>
              </a:rPr>
              <a:t/>
            </a:r>
            <a:br>
              <a:rPr lang="en-US" dirty="0" smtClean="0">
                <a:solidFill>
                  <a:srgbClr val="800000"/>
                </a:solidFill>
              </a:rPr>
            </a:br>
            <a:r>
              <a:rPr lang="en-US" dirty="0">
                <a:solidFill>
                  <a:srgbClr val="800000"/>
                </a:solidFill>
              </a:rPr>
              <a:t/>
            </a:r>
            <a:br>
              <a:rPr lang="en-US" dirty="0">
                <a:solidFill>
                  <a:srgbClr val="800000"/>
                </a:solidFill>
              </a:rPr>
            </a:br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</a:rPr>
              <a:t>S</a:t>
            </a:r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ee </a:t>
            </a:r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  <a:hlinkClick r:id="rId2"/>
              </a:rPr>
              <a:t>www.lbdtools.com/events.php</a:t>
            </a:r>
            <a:r>
              <a:rPr lang="en-US" dirty="0" smtClean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en-US" dirty="0" smtClean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</a:br>
            <a:r>
              <a:rPr lang="en-US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en-US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</a:br>
            <a:endParaRPr 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90650" y="2771775"/>
            <a:ext cx="93345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Presentation abstract</a:t>
            </a:r>
          </a:p>
          <a:p>
            <a:pPr marL="285750" indent="-285750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Presenters’ LBD background</a:t>
            </a:r>
          </a:p>
          <a:p>
            <a:pPr marL="285750" indent="-285750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Presentation poster</a:t>
            </a:r>
          </a:p>
          <a:p>
            <a:pPr marL="285750" indent="-285750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Presentation slide deck</a:t>
            </a:r>
          </a:p>
          <a:p>
            <a:pPr marL="285750" indent="-285750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Additional care partner resources on each topic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355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800000"/>
                </a:solidFill>
              </a:rPr>
              <a:t> </a:t>
            </a:r>
            <a:r>
              <a:rPr lang="en-US" dirty="0" smtClean="0">
                <a:solidFill>
                  <a:srgbClr val="800000"/>
                </a:solidFill>
              </a:rPr>
              <a:t>For More Information about LBD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695450" y="2819400"/>
            <a:ext cx="874395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www.lbda.org</a:t>
            </a:r>
            <a:endParaRPr lang="en-US" sz="2400" b="1" dirty="0" smtClean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Aft>
                <a:spcPts val="600"/>
              </a:spcAft>
            </a:pP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www.lbdtools.com</a:t>
            </a:r>
            <a:endParaRPr lang="en-US" sz="2400" b="1" dirty="0" smtClean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Aft>
                <a:spcPts val="600"/>
              </a:spcAft>
            </a:pP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www.lewybodydementia.ca</a:t>
            </a:r>
            <a:endParaRPr lang="en-US" sz="2400" b="1" dirty="0" smtClean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Aft>
                <a:spcPts val="600"/>
              </a:spcAft>
            </a:pP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https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://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lewybodyresourcecenter.org</a:t>
            </a:r>
            <a:endParaRPr lang="en-US" sz="2400" b="1" dirty="0" smtClean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Aft>
                <a:spcPts val="600"/>
              </a:spcAft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Aft>
                <a:spcPts val="600"/>
              </a:spcAft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2901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877" y="877357"/>
            <a:ext cx="9601196" cy="97049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800000"/>
                </a:solidFill>
              </a:rPr>
              <a:t> </a:t>
            </a:r>
            <a:r>
              <a:rPr lang="en-US" dirty="0" smtClean="0">
                <a:solidFill>
                  <a:srgbClr val="800000"/>
                </a:solidFill>
              </a:rPr>
              <a:t>For Support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285877" y="2338864"/>
            <a:ext cx="9591675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Face-to-face LBDA-sponsored support groups:</a:t>
            </a:r>
          </a:p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See 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https://www.lbda.org/lbd-local-support-groups?field_state_value=AK</a:t>
            </a:r>
            <a:endParaRPr lang="en-US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Online support group for spouses of people living with LBD:</a:t>
            </a:r>
          </a:p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groups.io/g/LBDCaringSpouses</a:t>
            </a:r>
            <a:endParaRPr lang="en-US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LBDA-sponsored online support group for people living with LBD:</a:t>
            </a:r>
          </a:p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https://www.facebook.com/groups/LBDALivingwithLewy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/</a:t>
            </a:r>
            <a:endParaRPr lang="en-US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LBDA-sponsored online support group for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care partners of people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living with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LBD:</a:t>
            </a:r>
          </a:p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https://www.facebook.com/groups/LBDACarePartnerSupportGroup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/</a:t>
            </a:r>
            <a:endParaRPr lang="en-US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LBDA-sponsored online support group for people living with LBD and their care partners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who are newly diagnosed with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LBD and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those who have early symptoms of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LBD:</a:t>
            </a:r>
          </a:p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https://www.facebook.com/groups/LBDALivingTogetherwithLewy/?hc_location=group</a:t>
            </a:r>
            <a:endParaRPr lang="en-US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5698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To Use These Materials</a:t>
            </a:r>
            <a:endParaRPr 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LBD support group facilitators and others who provide educational and awareness activities may use these materials. 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Please do not modify them.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Please include appropriate credit to the authors.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Please contact the authors if you have any questions.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8735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Contact Information</a:t>
            </a:r>
            <a:endParaRPr 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Rosemary Dawson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LewyBuddyRo@gmail.com</a:t>
            </a:r>
            <a:endParaRPr lang="en-US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703.501.4586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Helen and Jim Whitworth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thewhitworths@lbdtools.com</a:t>
            </a:r>
            <a:endParaRPr lang="en-US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480.628.8356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0131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800000"/>
                </a:solidFill>
              </a:rPr>
              <a:t>Behavioral and Mood Changes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eaLnBrk="0" hangingPunct="0">
              <a:spcBef>
                <a:spcPts val="800"/>
              </a:spcBef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Auditory hallucinations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─ false perceptions of sound such as buzzing, knocking, background music, or people speaking </a:t>
            </a:r>
          </a:p>
          <a:p>
            <a:pPr eaLnBrk="0" hangingPunct="0">
              <a:spcBef>
                <a:spcPts val="800"/>
              </a:spcBef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Visual hallucinations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─ clearly seeing something that isn't there, often with great detail</a:t>
            </a:r>
          </a:p>
          <a:p>
            <a:pPr eaLnBrk="0" hangingPunct="0">
              <a:spcBef>
                <a:spcPts val="800"/>
              </a:spcBef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Feelings of presence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─ vivid fleeting sensations, typically lasting only a few seconds, that someone else is present, perhaps off to the side or behind, but not visible</a:t>
            </a:r>
          </a:p>
          <a:p>
            <a:pPr>
              <a:spcBef>
                <a:spcPts val="800"/>
              </a:spcBef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Illusions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─ visual misperceptions; things are wrongly perceived or interpreted by the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senses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6924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800000"/>
                </a:solidFill>
              </a:rPr>
              <a:t>Behavioral and Mood Changes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lnSpc>
                <a:spcPct val="90000"/>
              </a:lnSpc>
              <a:spcBef>
                <a:spcPts val="800"/>
              </a:spcBef>
            </a:pP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Delusions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fixed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false beliefs that occur when LBD interferes with a person’s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thinking</a:t>
            </a:r>
          </a:p>
          <a:p>
            <a:pPr lvl="1">
              <a:lnSpc>
                <a:spcPct val="90000"/>
              </a:lnSpc>
              <a:spcBef>
                <a:spcPts val="800"/>
              </a:spcBef>
            </a:pPr>
            <a:r>
              <a:rPr lang="en-US" sz="1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Paranoia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─ irrationally feeling harmed or persecuted resulting in suspicion, fear, or jealousy with inappropriate, even violent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behavior</a:t>
            </a:r>
          </a:p>
          <a:p>
            <a:pPr lvl="1">
              <a:lnSpc>
                <a:spcPct val="90000"/>
              </a:lnSpc>
              <a:spcBef>
                <a:spcPts val="800"/>
              </a:spcBef>
            </a:pPr>
            <a:r>
              <a:rPr lang="en-US" sz="1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Capgras </a:t>
            </a:r>
            <a:r>
              <a:rPr lang="en-US" sz="1800" b="1" i="1" dirty="0">
                <a:latin typeface="Arial" panose="020B0604020202020204" pitchFamily="34" charset="0"/>
                <a:cs typeface="Arial" panose="020B0604020202020204" pitchFamily="34" charset="0"/>
              </a:rPr>
              <a:t>syndrome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─ a delusional belief that a person - often a spouse, other close relative, or a friend - has been replaced by an identical double or imposter  </a:t>
            </a:r>
            <a:endParaRPr 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90000"/>
              </a:lnSpc>
              <a:spcBef>
                <a:spcPts val="800"/>
              </a:spcBef>
            </a:pPr>
            <a:r>
              <a:rPr lang="en-US" sz="1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Reduplicative </a:t>
            </a:r>
            <a:r>
              <a:rPr lang="en-US" sz="1800" b="1" i="1" dirty="0">
                <a:latin typeface="Arial" panose="020B0604020202020204" pitchFamily="34" charset="0"/>
                <a:cs typeface="Arial" panose="020B0604020202020204" pitchFamily="34" charset="0"/>
              </a:rPr>
              <a:t>paramnesia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─ the delusion that there are two or more identical people, places, or things </a:t>
            </a:r>
          </a:p>
          <a:p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098233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800000"/>
                </a:solidFill>
              </a:rPr>
              <a:t>Behavioral and Mood Changes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2" y="2432983"/>
            <a:ext cx="9601196" cy="3318936"/>
          </a:xfrm>
        </p:spPr>
        <p:txBody>
          <a:bodyPr>
            <a:noAutofit/>
          </a:bodyPr>
          <a:lstStyle/>
          <a:p>
            <a:pPr marL="171459" indent="-171459">
              <a:spcBef>
                <a:spcPts val="800"/>
              </a:spcBef>
            </a:pP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Mood disorders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─ LBD interferes with a person’s emotional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stability.</a:t>
            </a:r>
          </a:p>
          <a:p>
            <a:pPr marL="628659" lvl="1" indent="-171459">
              <a:spcBef>
                <a:spcPts val="800"/>
              </a:spcBef>
            </a:pPr>
            <a:r>
              <a:rPr lang="en-US" sz="1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Depression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─ feelings of sadness, hopelessness, discouragement, or irritability for extended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periods</a:t>
            </a:r>
          </a:p>
          <a:p>
            <a:pPr marL="628659" lvl="1" indent="-171459">
              <a:spcBef>
                <a:spcPts val="800"/>
              </a:spcBef>
            </a:pPr>
            <a:r>
              <a:rPr lang="en-US" sz="1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Apathy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─ lack of motivation and of interest in once important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things</a:t>
            </a:r>
          </a:p>
          <a:p>
            <a:pPr marL="628659" lvl="1" indent="-171459">
              <a:spcBef>
                <a:spcPts val="800"/>
              </a:spcBef>
            </a:pPr>
            <a:r>
              <a:rPr lang="en-US" sz="1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Lack </a:t>
            </a:r>
            <a:r>
              <a:rPr lang="en-US" sz="1800" b="1" i="1" dirty="0">
                <a:latin typeface="Arial" panose="020B0604020202020204" pitchFamily="34" charset="0"/>
                <a:cs typeface="Arial" panose="020B0604020202020204" pitchFamily="34" charset="0"/>
              </a:rPr>
              <a:t>of empathy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─ inability to put oneself in another's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shoes</a:t>
            </a:r>
          </a:p>
          <a:p>
            <a:pPr marL="628659" lvl="1" indent="-171459">
              <a:spcBef>
                <a:spcPts val="800"/>
              </a:spcBef>
            </a:pPr>
            <a:r>
              <a:rPr lang="en-US" sz="1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Anxiety</a:t>
            </a:r>
            <a:r>
              <a:rPr lang="en-US" sz="1800" b="1" i="1" dirty="0">
                <a:latin typeface="Arial" panose="020B0604020202020204" pitchFamily="34" charset="0"/>
                <a:cs typeface="Arial" panose="020B0604020202020204" pitchFamily="34" charset="0"/>
              </a:rPr>
              <a:t>, panic attacks, phobias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─ mood disorders leading to worry, tiredness, irritability, or fears of such things as the dark, being left alone, crowds, bathing; may lead to inappropriate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behaviors</a:t>
            </a:r>
          </a:p>
          <a:p>
            <a:pPr marL="628659" lvl="1" indent="-171459">
              <a:spcBef>
                <a:spcPts val="800"/>
              </a:spcBef>
            </a:pPr>
            <a:r>
              <a:rPr lang="en-US" sz="1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Agitation</a:t>
            </a:r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─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increased tension and irritability resulting in inappropriate, possibly aggressive behaviors</a:t>
            </a:r>
          </a:p>
          <a:p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07191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800000"/>
                </a:solidFill>
              </a:rPr>
              <a:t>Behavioral and Mood Changes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2" y="2423582"/>
            <a:ext cx="9601196" cy="3318936"/>
          </a:xfrm>
        </p:spPr>
        <p:txBody>
          <a:bodyPr>
            <a:noAutofit/>
          </a:bodyPr>
          <a:lstStyle/>
          <a:p>
            <a:pPr marL="171459" indent="-171459">
              <a:spcBef>
                <a:spcPts val="800"/>
              </a:spcBef>
            </a:pP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Sleep disorders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– LBD interferes with the ability to get the sleep needed to restore and rejuvenate brain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function.</a:t>
            </a:r>
          </a:p>
          <a:p>
            <a:pPr marL="628659" lvl="1" indent="-171459">
              <a:spcBef>
                <a:spcPts val="800"/>
              </a:spcBef>
            </a:pPr>
            <a:r>
              <a:rPr lang="en-US" sz="1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Insomnia</a:t>
            </a:r>
            <a:r>
              <a:rPr lang="en-US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─</a:t>
            </a:r>
            <a:r>
              <a:rPr lang="en-US" sz="1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difficulty falling and/or staying asleep; may wake up often during the night and have problems going back to sleep </a:t>
            </a:r>
            <a:endParaRPr 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28659" lvl="1" indent="-171459">
              <a:spcBef>
                <a:spcPts val="800"/>
              </a:spcBef>
            </a:pPr>
            <a:r>
              <a:rPr lang="en-US" sz="1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REM </a:t>
            </a:r>
            <a:r>
              <a:rPr lang="en-US" sz="1800" b="1" i="1" dirty="0">
                <a:latin typeface="Arial" panose="020B0604020202020204" pitchFamily="34" charset="0"/>
                <a:cs typeface="Arial" panose="020B0604020202020204" pitchFamily="34" charset="0"/>
              </a:rPr>
              <a:t>sleep behavior disorder (RBD)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─</a:t>
            </a:r>
            <a:r>
              <a:rPr lang="en-US" sz="1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 acting out dreams while asleep by talking, laughing, shouting, gesturing, grabbing, flailing arms, punching, kicking, sitting up or leaping out of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bed</a:t>
            </a:r>
          </a:p>
          <a:p>
            <a:pPr marL="628659" lvl="1" indent="-171459">
              <a:spcBef>
                <a:spcPts val="800"/>
              </a:spcBef>
            </a:pPr>
            <a:r>
              <a:rPr lang="en-US" sz="1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Apnea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─ “forgetting" to breathe during sleep for multiple short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periods</a:t>
            </a:r>
          </a:p>
          <a:p>
            <a:pPr marL="628659" lvl="1" indent="-171459">
              <a:spcBef>
                <a:spcPts val="800"/>
              </a:spcBef>
            </a:pPr>
            <a:r>
              <a:rPr lang="en-US" sz="1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Excessive </a:t>
            </a:r>
            <a:r>
              <a:rPr lang="en-US" sz="1800" b="1" i="1" dirty="0">
                <a:latin typeface="Arial" panose="020B0604020202020204" pitchFamily="34" charset="0"/>
                <a:cs typeface="Arial" panose="020B0604020202020204" pitchFamily="34" charset="0"/>
              </a:rPr>
              <a:t>daytime sleeping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─ napping for long periods even with good nighttime sleeping</a:t>
            </a:r>
          </a:p>
          <a:p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06736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800000"/>
                </a:solidFill>
              </a:rPr>
              <a:t>Behavioral and Mood Changes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Disinhibition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─ impulsive and inappropriate behavior, with little insight or judgment; can be hurtful to others; may be sexual or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self-destructive</a:t>
            </a:r>
          </a:p>
          <a:p>
            <a:pPr>
              <a:spcBef>
                <a:spcPts val="800"/>
              </a:spcBef>
            </a:pP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Shadowing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─ following or repeatedly checking on location of spouse or caregiver </a:t>
            </a:r>
          </a:p>
          <a:p>
            <a:pPr>
              <a:spcBef>
                <a:spcPts val="800"/>
              </a:spcBef>
            </a:pP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Wandering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─ wandering off from others, leaving the house unaccompanied, walking aimlessly, night-time wandering </a:t>
            </a: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Catastrophic reactions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─ extreme and sudden emotional reactions that are expressed with physical and/or verbal outbursts that seem inappropriate or out of proportion to the situation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6661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1277</TotalTime>
  <Words>1733</Words>
  <Application>Microsoft Office PowerPoint</Application>
  <PresentationFormat>Widescreen</PresentationFormat>
  <Paragraphs>272</Paragraphs>
  <Slides>46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2" baseType="lpstr">
      <vt:lpstr>Arial</vt:lpstr>
      <vt:lpstr>Calibri</vt:lpstr>
      <vt:lpstr>Garamond</vt:lpstr>
      <vt:lpstr>Script MT Bold</vt:lpstr>
      <vt:lpstr>Times New Roman</vt:lpstr>
      <vt:lpstr>Organic</vt:lpstr>
      <vt:lpstr>Non-drug Approaches for Care Partners to Use When a Loved One Living with LBD has Behavioral Changes</vt:lpstr>
      <vt:lpstr>International Lewy Body Dementia Conference</vt:lpstr>
      <vt:lpstr>Behavioral and Mood Changes</vt:lpstr>
      <vt:lpstr>Behavioral and Mood Changes</vt:lpstr>
      <vt:lpstr>Behavioral and Mood Changes</vt:lpstr>
      <vt:lpstr>Behavioral and Mood Changes</vt:lpstr>
      <vt:lpstr>Behavioral and Mood Changes</vt:lpstr>
      <vt:lpstr>Behavioral and Mood Changes</vt:lpstr>
      <vt:lpstr>Behavioral and Mood Changes</vt:lpstr>
      <vt:lpstr>Behavioral and Mood Changes</vt:lpstr>
      <vt:lpstr>Behavioral and Mood Changes</vt:lpstr>
      <vt:lpstr>Causes and Triggers</vt:lpstr>
      <vt:lpstr>Causes and Triggers</vt:lpstr>
      <vt:lpstr>Causes and Triggers</vt:lpstr>
      <vt:lpstr>Causes and Triggers</vt:lpstr>
      <vt:lpstr>Causes and Triggers</vt:lpstr>
      <vt:lpstr>Causes and Triggers</vt:lpstr>
      <vt:lpstr>Causes and Triggers</vt:lpstr>
      <vt:lpstr>Causes and Triggers</vt:lpstr>
      <vt:lpstr>Non-drug Strategies to  Prevent/Curb Behaviors</vt:lpstr>
      <vt:lpstr>Non-drug Strategies to  Prevent/Curb Behaviors</vt:lpstr>
      <vt:lpstr>Non-drug Strategies to  Prevent/Curb Behaviors</vt:lpstr>
      <vt:lpstr>Non-drug Strategies to  Prevent/Curb Behaviors</vt:lpstr>
      <vt:lpstr>Non-drug Strategies to  Prevent/Curb Behaviors</vt:lpstr>
      <vt:lpstr>Non-drug Strategies to  Prevent/Curb Behaviors</vt:lpstr>
      <vt:lpstr>Non-drug Strategies to  Prevent/Curb Behaviors</vt:lpstr>
      <vt:lpstr>Non-drug Strategies to  Prevent/Curb Behaviors</vt:lpstr>
      <vt:lpstr> Non-drug Strategies to Manage Behaviors</vt:lpstr>
      <vt:lpstr> Non-drug Strategies to Manage Behaviors</vt:lpstr>
      <vt:lpstr> Non-drug Strategies to Manage Behaviors</vt:lpstr>
      <vt:lpstr> Non-drug Strategies to Manage Behaviors</vt:lpstr>
      <vt:lpstr> Non-drug Strategies to Manage Behaviors</vt:lpstr>
      <vt:lpstr> Non-drug Strategies to Manage Behaviors</vt:lpstr>
      <vt:lpstr> Non-drug Strategies to Manage Behaviors</vt:lpstr>
      <vt:lpstr> Non-drug Strategies to Manage Behaviors</vt:lpstr>
      <vt:lpstr> Non-drug Strategies to Manage Behaviors</vt:lpstr>
      <vt:lpstr> Non-drug Strategies to Manage Behaviors</vt:lpstr>
      <vt:lpstr> Alternative Non-drug Therapies</vt:lpstr>
      <vt:lpstr> Alternative Non-drug Therapies</vt:lpstr>
      <vt:lpstr> Alternative Non-drug Therapies</vt:lpstr>
      <vt:lpstr> Alternative Non-drug Therapies</vt:lpstr>
      <vt:lpstr>   See www.lbdtools.com/events.php  </vt:lpstr>
      <vt:lpstr> For More Information about LBD</vt:lpstr>
      <vt:lpstr> For Support</vt:lpstr>
      <vt:lpstr>To Use These Materials</vt:lpstr>
      <vt:lpstr>Contact Information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Non-drug Approaches for Care Partners to Use When a Loved One Living with LBD has Behavioral Changes</dc:title>
  <dc:creator>Rosemary Dawson</dc:creator>
  <cp:lastModifiedBy>Rosemary Dawson</cp:lastModifiedBy>
  <cp:revision>34</cp:revision>
  <dcterms:created xsi:type="dcterms:W3CDTF">2019-06-04T13:28:58Z</dcterms:created>
  <dcterms:modified xsi:type="dcterms:W3CDTF">2019-06-05T17:47:46Z</dcterms:modified>
  <cp:contentStatus>Final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